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7" r:id="rId3"/>
    <p:sldId id="268" r:id="rId4"/>
    <p:sldId id="269" r:id="rId5"/>
    <p:sldId id="270" r:id="rId6"/>
    <p:sldId id="273" r:id="rId7"/>
    <p:sldId id="271" r:id="rId8"/>
    <p:sldId id="272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9/29/2022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9/29/2022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9/29/2022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9/29/2022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9/29/2022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9/29/2022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9/29/2022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9/29/2022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9/29/2022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9/29/2022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9/29/2022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EHRsupport@centershealthcare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fc.freshdesk.com/support/solutions/articles/4000187341-in-service-attendance-recor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Saving Education, In-Service Attendance 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10-1-2022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4ADF-BE4C-2345-671D-B655D04A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CB46-A54C-8129-D65D-E7A9952F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3" y="1600200"/>
            <a:ext cx="5372099" cy="4470400"/>
          </a:xfrm>
        </p:spPr>
        <p:txBody>
          <a:bodyPr/>
          <a:lstStyle/>
          <a:p>
            <a:r>
              <a:rPr lang="en-US" dirty="0"/>
              <a:t>Often in-service rosters are misplaced, lost, or sometimes destroyed. </a:t>
            </a:r>
          </a:p>
          <a:p>
            <a:r>
              <a:rPr lang="en-US" dirty="0"/>
              <a:t>When proof of education is requested, it can be a tedious process to find the documents requested.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1,787 Desk Full Of Papers Stock Photos, Pictures &amp; Royalty-Free Images -  iStock">
            <a:extLst>
              <a:ext uri="{FF2B5EF4-FFF2-40B4-BE49-F238E27FC236}">
                <a16:creationId xmlns:a16="http://schemas.microsoft.com/office/drawing/2014/main" id="{7532D6A6-0DEE-5578-018E-90615F85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35" y="1752600"/>
            <a:ext cx="5829300" cy="3886200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A195-9E1F-DEBB-F188-FC7D4D44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95400"/>
          </a:xfrm>
        </p:spPr>
        <p:txBody>
          <a:bodyPr/>
          <a:lstStyle/>
          <a:p>
            <a:r>
              <a:rPr lang="en-US" dirty="0"/>
              <a:t>Plan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BF16-8228-3A21-A83F-DF6E5D9A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73" y="1384177"/>
            <a:ext cx="11620500" cy="4470400"/>
          </a:xfrm>
        </p:spPr>
        <p:txBody>
          <a:bodyPr/>
          <a:lstStyle/>
          <a:p>
            <a:r>
              <a:rPr lang="en-US" dirty="0"/>
              <a:t>To create a repository for completed in-services for all facilities, a process has been developed to store these documents electronically.</a:t>
            </a:r>
          </a:p>
          <a:p>
            <a:r>
              <a:rPr lang="en-US" dirty="0"/>
              <a:t>This new process will begin October 1, 2022.</a:t>
            </a:r>
          </a:p>
          <a:p>
            <a:r>
              <a:rPr lang="en-US" dirty="0"/>
              <a:t>Education/in-service from September can be scanned and emailed if time permits.</a:t>
            </a:r>
          </a:p>
        </p:txBody>
      </p:sp>
      <p:pic>
        <p:nvPicPr>
          <p:cNvPr id="2050" name="Picture 2" descr="Document Scanning Service | New York, NY : Sage Document">
            <a:extLst>
              <a:ext uri="{FF2B5EF4-FFF2-40B4-BE49-F238E27FC236}">
                <a16:creationId xmlns:a16="http://schemas.microsoft.com/office/drawing/2014/main" id="{31D88965-17D4-68AA-0BEB-6F5FEE4B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3429000"/>
            <a:ext cx="4762500" cy="3171825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E318-1451-5843-EF69-F97D7D42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7968-3C43-F90C-05C0-BB6320B9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2" y="1371600"/>
            <a:ext cx="9601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Conduct a education/in-service with signed attendance roster(s)</a:t>
            </a:r>
          </a:p>
          <a:p>
            <a:pPr lvl="1"/>
            <a:r>
              <a:rPr lang="en-US" dirty="0"/>
              <a:t>Include the date and title of all subjects covered on the attendance roster. </a:t>
            </a:r>
          </a:p>
          <a:p>
            <a:r>
              <a:rPr lang="en-US" dirty="0"/>
              <a:t>Following completion of the training, scan and save the attendance rosters and any supporting educational materials</a:t>
            </a:r>
          </a:p>
          <a:p>
            <a:r>
              <a:rPr lang="en-US" dirty="0"/>
              <a:t>Email the scanned document to </a:t>
            </a:r>
            <a:r>
              <a:rPr lang="en-US" dirty="0">
                <a:hlinkClick r:id="rId2"/>
              </a:rPr>
              <a:t>EHRsupport@centershealthcare.org</a:t>
            </a:r>
            <a:r>
              <a:rPr lang="en-US" dirty="0"/>
              <a:t> </a:t>
            </a:r>
          </a:p>
          <a:p>
            <a:r>
              <a:rPr lang="en-US" dirty="0"/>
              <a:t>On the subject line of the email provide this description</a:t>
            </a:r>
          </a:p>
          <a:p>
            <a:pPr lvl="1"/>
            <a:r>
              <a:rPr lang="en-US" dirty="0"/>
              <a:t>“Education Record”</a:t>
            </a:r>
          </a:p>
          <a:p>
            <a:r>
              <a:rPr lang="en-US" dirty="0"/>
              <a:t>In the body of the </a:t>
            </a:r>
            <a:r>
              <a:rPr lang="en-US"/>
              <a:t>email include:</a:t>
            </a:r>
            <a:endParaRPr lang="en-US" dirty="0"/>
          </a:p>
          <a:p>
            <a:pPr lvl="1"/>
            <a:r>
              <a:rPr lang="en-US" dirty="0"/>
              <a:t>Month/year education provided, facility name, and category of education provided (see next slide for categories) </a:t>
            </a:r>
          </a:p>
          <a:p>
            <a:r>
              <a:rPr lang="en-US" dirty="0"/>
              <a:t>If multiple in-services are conducted, scan and email each one separately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4" name="Picture 2" descr="139,549 1 2 3 Images, Stock Photos &amp; Vectors | Shutterstock">
            <a:extLst>
              <a:ext uri="{FF2B5EF4-FFF2-40B4-BE49-F238E27FC236}">
                <a16:creationId xmlns:a16="http://schemas.microsoft.com/office/drawing/2014/main" id="{79AA4356-F7D5-50CD-DCE2-12F5ECE2E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4478" r="18258" b="11940"/>
          <a:stretch/>
        </p:blipFill>
        <p:spPr bwMode="auto">
          <a:xfrm>
            <a:off x="100397" y="2209800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D8E5-CE05-F5C9-7AA7-9EB5CE14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for Education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EA18-568E-5AA3-A9CF-2C10127FF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EHR team member will save the scanned education documents by facility into one of these categories:</a:t>
            </a:r>
          </a:p>
          <a:p>
            <a:pPr lvl="1"/>
            <a:r>
              <a:rPr lang="en-US" dirty="0"/>
              <a:t>Mandatory education</a:t>
            </a:r>
          </a:p>
          <a:p>
            <a:pPr lvl="1"/>
            <a:r>
              <a:rPr lang="en-US" dirty="0"/>
              <a:t>Mon-mandatory education (just extra education)</a:t>
            </a:r>
          </a:p>
          <a:p>
            <a:pPr lvl="1"/>
            <a:r>
              <a:rPr lang="en-US" dirty="0"/>
              <a:t>Clinical competencies</a:t>
            </a:r>
          </a:p>
          <a:p>
            <a:pPr lvl="1"/>
            <a:r>
              <a:rPr lang="en-US" dirty="0"/>
              <a:t>Plan of Correction education</a:t>
            </a:r>
          </a:p>
          <a:p>
            <a:pPr lvl="1"/>
            <a:r>
              <a:rPr lang="en-US" dirty="0"/>
              <a:t>Staff N95 fit testing records</a:t>
            </a:r>
          </a:p>
          <a:p>
            <a:pPr marL="426645" lvl="1" indent="0">
              <a:buNone/>
            </a:pPr>
            <a:endParaRPr lang="en-US" dirty="0"/>
          </a:p>
        </p:txBody>
      </p:sp>
      <p:pic>
        <p:nvPicPr>
          <p:cNvPr id="4098" name="Picture 2" descr="Categories">
            <a:extLst>
              <a:ext uri="{FF2B5EF4-FFF2-40B4-BE49-F238E27FC236}">
                <a16:creationId xmlns:a16="http://schemas.microsoft.com/office/drawing/2014/main" id="{89E0964B-BA9E-E034-4FE6-6A6DECD99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6400" r="20567"/>
          <a:stretch/>
        </p:blipFill>
        <p:spPr bwMode="auto">
          <a:xfrm>
            <a:off x="6856412" y="3429000"/>
            <a:ext cx="3276599" cy="3304844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929A-1D70-5D8F-B405-A31DC933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In-Service Attendance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3161-46AF-E024-EDC7-309DB78E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4596103" cy="4470400"/>
          </a:xfrm>
        </p:spPr>
        <p:txBody>
          <a:bodyPr/>
          <a:lstStyle/>
          <a:p>
            <a:r>
              <a:rPr lang="en-US" dirty="0"/>
              <a:t>Record has been updated to include:</a:t>
            </a:r>
          </a:p>
          <a:p>
            <a:pPr lvl="1"/>
            <a:r>
              <a:rPr lang="en-US" dirty="0"/>
              <a:t>Education Category </a:t>
            </a:r>
          </a:p>
          <a:p>
            <a:pPr lvl="1"/>
            <a:r>
              <a:rPr lang="en-US" dirty="0"/>
              <a:t>Facility Name in addition to the previous location field</a:t>
            </a:r>
          </a:p>
          <a:p>
            <a:r>
              <a:rPr lang="en-US" dirty="0"/>
              <a:t>Form is available at the following link:</a:t>
            </a:r>
          </a:p>
          <a:p>
            <a:pPr lvl="1"/>
            <a:r>
              <a:rPr lang="en-US" dirty="0">
                <a:hlinkClick r:id="rId2"/>
              </a:rPr>
              <a:t>In-Service Attendance Roster Record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03064-92A3-534F-7D9C-DAB2D07F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1522896"/>
            <a:ext cx="5860524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4A7A-2943-7787-595A-8D54D00A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11250"/>
          </a:xfrm>
        </p:spPr>
        <p:txBody>
          <a:bodyPr/>
          <a:lstStyle/>
          <a:p>
            <a:r>
              <a:rPr lang="en-US" dirty="0"/>
              <a:t>Retrieving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E689-1DF4-D4F8-F1DD-DBE635CE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220803"/>
            <a:ext cx="6324600" cy="5499100"/>
          </a:xfrm>
        </p:spPr>
        <p:txBody>
          <a:bodyPr>
            <a:normAutofit/>
          </a:bodyPr>
          <a:lstStyle/>
          <a:p>
            <a:r>
              <a:rPr lang="en-US" sz="2200" dirty="0"/>
              <a:t>If education documents are requested (e.g., by a surveyor):</a:t>
            </a:r>
          </a:p>
          <a:p>
            <a:pPr lvl="1"/>
            <a:r>
              <a:rPr lang="en-US" sz="2200" dirty="0"/>
              <a:t>First, reference your hard copies of these documents stored in your facility</a:t>
            </a:r>
          </a:p>
          <a:p>
            <a:pPr lvl="1"/>
            <a:r>
              <a:rPr lang="en-US" sz="2200" dirty="0"/>
              <a:t>If necessary, contact Bonnie Chustz, Kendra Raymond, or Lorissa Plis to locate these documents for your facility’s saved files</a:t>
            </a:r>
          </a:p>
          <a:p>
            <a:pPr lvl="2"/>
            <a:r>
              <a:rPr lang="en-US" sz="2200" dirty="0"/>
              <a:t>Jacqueline Larson or Darlene Brunner may be available to help if Bonnie Kendra, or Lorissa are not available</a:t>
            </a:r>
          </a:p>
          <a:p>
            <a:r>
              <a:rPr lang="en-US" sz="2200" dirty="0"/>
              <a:t>These stored documents will be kept an indefinite period of time</a:t>
            </a:r>
          </a:p>
        </p:txBody>
      </p:sp>
      <p:pic>
        <p:nvPicPr>
          <p:cNvPr id="5122" name="Picture 2" descr="Golden Retriever vs. Labrador Retriever: Similarities &amp; Differences">
            <a:extLst>
              <a:ext uri="{FF2B5EF4-FFF2-40B4-BE49-F238E27FC236}">
                <a16:creationId xmlns:a16="http://schemas.microsoft.com/office/drawing/2014/main" id="{27DBA2D1-271D-9599-0CCA-07F41B49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3007" r="8916"/>
          <a:stretch/>
        </p:blipFill>
        <p:spPr bwMode="auto">
          <a:xfrm>
            <a:off x="6551880" y="1600200"/>
            <a:ext cx="5486133" cy="3917950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eer Corner: Job Interview Questions To Answer And Ask -">
            <a:extLst>
              <a:ext uri="{FF2B5EF4-FFF2-40B4-BE49-F238E27FC236}">
                <a16:creationId xmlns:a16="http://schemas.microsoft.com/office/drawing/2014/main" id="{8FABB694-029F-A56C-AD67-F2E41DB4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" y="685800"/>
            <a:ext cx="10972796" cy="5486399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59</TotalTime>
  <Words>353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Books 16x9</vt:lpstr>
      <vt:lpstr>Saving Education, In-Service Attendance Documents</vt:lpstr>
      <vt:lpstr>Background</vt:lpstr>
      <vt:lpstr>Plan Going Forward</vt:lpstr>
      <vt:lpstr>Process</vt:lpstr>
      <vt:lpstr>Categories for Education Storage</vt:lpstr>
      <vt:lpstr>In-Service Attendance Record</vt:lpstr>
      <vt:lpstr>Retrieving Documents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Education, In-Service Attendance Documents</dc:title>
  <dc:creator>Bonnie Chustz</dc:creator>
  <cp:lastModifiedBy>Bonnie Chustz</cp:lastModifiedBy>
  <cp:revision>9</cp:revision>
  <dcterms:created xsi:type="dcterms:W3CDTF">2022-09-28T16:11:36Z</dcterms:created>
  <dcterms:modified xsi:type="dcterms:W3CDTF">2022-09-29T13:53:51Z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